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2033" r:id="rId2"/>
    <p:sldId id="2140" r:id="rId3"/>
    <p:sldId id="2095" r:id="rId4"/>
    <p:sldId id="2096" r:id="rId5"/>
    <p:sldId id="2098" r:id="rId6"/>
    <p:sldId id="2099" r:id="rId7"/>
    <p:sldId id="2100" r:id="rId8"/>
    <p:sldId id="2101" r:id="rId9"/>
    <p:sldId id="2102" r:id="rId10"/>
    <p:sldId id="2103" r:id="rId11"/>
    <p:sldId id="2104" r:id="rId12"/>
    <p:sldId id="2105" r:id="rId13"/>
    <p:sldId id="2106" r:id="rId14"/>
    <p:sldId id="2107" r:id="rId15"/>
    <p:sldId id="2108" r:id="rId16"/>
    <p:sldId id="2109" r:id="rId17"/>
    <p:sldId id="2110" r:id="rId18"/>
    <p:sldId id="2111" r:id="rId19"/>
    <p:sldId id="2112" r:id="rId20"/>
    <p:sldId id="2113" r:id="rId21"/>
    <p:sldId id="2114" r:id="rId22"/>
    <p:sldId id="2115" r:id="rId23"/>
    <p:sldId id="2116" r:id="rId24"/>
    <p:sldId id="2117" r:id="rId25"/>
    <p:sldId id="2118" r:id="rId26"/>
    <p:sldId id="2119" r:id="rId27"/>
    <p:sldId id="2120" r:id="rId28"/>
    <p:sldId id="2121" r:id="rId29"/>
    <p:sldId id="2135" r:id="rId30"/>
    <p:sldId id="2122" r:id="rId31"/>
    <p:sldId id="2123" r:id="rId32"/>
    <p:sldId id="2124" r:id="rId33"/>
    <p:sldId id="2125" r:id="rId34"/>
    <p:sldId id="2126" r:id="rId35"/>
    <p:sldId id="2127" r:id="rId36"/>
    <p:sldId id="2128" r:id="rId37"/>
    <p:sldId id="2129" r:id="rId38"/>
    <p:sldId id="2130" r:id="rId39"/>
    <p:sldId id="2131" r:id="rId40"/>
    <p:sldId id="2132" r:id="rId41"/>
    <p:sldId id="2133" r:id="rId42"/>
    <p:sldId id="213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140"/>
            <p14:sldId id="2095"/>
            <p14:sldId id="2096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6"/>
            <p14:sldId id="2117"/>
            <p14:sldId id="2118"/>
            <p14:sldId id="2119"/>
            <p14:sldId id="2120"/>
            <p14:sldId id="2121"/>
            <p14:sldId id="2135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8447" autoAdjust="0"/>
  </p:normalViewPr>
  <p:slideViewPr>
    <p:cSldViewPr snapToObjects="1" showGuides="1">
      <p:cViewPr varScale="1">
        <p:scale>
          <a:sx n="81" d="100"/>
          <a:sy n="81" d="100"/>
        </p:scale>
        <p:origin x="208" y="52"/>
      </p:cViewPr>
      <p:guideLst>
        <p:guide orient="horz" pos="2160"/>
        <p:guide pos="3840"/>
        <p:guide pos="3985"/>
        <p:guide orient="horz" pos="2296"/>
        <p:guide orient="horz" pos="2727"/>
        <p:guide pos="7679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5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06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21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0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5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559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  <p:sldLayoutId id="2147483690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985035" cy="2862322"/>
          </a:xfrm>
        </p:spPr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속성 기본</a:t>
            </a:r>
            <a:endParaRPr lang="x-none" b="1" dirty="0">
              <a:solidFill>
                <a:schemeClr val="tx1"/>
              </a:solidFill>
            </a:endParaRPr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03855" y="843918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요소에 스타일을 적용하는 방법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CSS3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스타일 속성 기본</a:t>
            </a:r>
            <a:endParaRPr lang="x-none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opacity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42" y="2292873"/>
            <a:ext cx="3200400" cy="164592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41" y="2606040"/>
            <a:ext cx="3031926" cy="101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14168" y="4154186"/>
            <a:ext cx="776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opacity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태그의 투명도를 조절하는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사이의 숫자를 입력할 수 있으며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0.0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투명한 상태를 나타내고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1.0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은 불투명한 상태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3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433513"/>
            <a:ext cx="63055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9028" y="557936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박스 속성 사례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5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2071315"/>
            <a:ext cx="451104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52" y="3290515"/>
            <a:ext cx="4511040" cy="156972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2780928"/>
            <a:ext cx="10382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3633" y="4021336"/>
            <a:ext cx="3643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width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너비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박스의 높이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너비와 높이가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픽셀로 지정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2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margin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padding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1772816"/>
            <a:ext cx="4701540" cy="2194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30" y="3886389"/>
            <a:ext cx="4701540" cy="117348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54" y="1924239"/>
            <a:ext cx="19621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69735" y="4211519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margin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padding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픽셀 적용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box-sizing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1405890"/>
            <a:ext cx="4267200" cy="4046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3" y="5452110"/>
            <a:ext cx="4267200" cy="97536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15" y="1405890"/>
            <a:ext cx="4512171" cy="272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9936" y="4426400"/>
            <a:ext cx="62632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Content-box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+ 2×(margin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border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padding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Border-box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너비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width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박스 높이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= 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+ 2×margin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border-width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border-style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97" y="1956388"/>
            <a:ext cx="2910840" cy="146304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956388"/>
            <a:ext cx="5691733" cy="29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50986" y="4797152"/>
            <a:ext cx="689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borderwidth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너비를 지정하는 스타일 속성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크기 단위의 키워드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테두리의 형태를 지정하는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좌측의 코드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dashed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형태의 검정색 테두리가 형성됨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4295800" y="2687908"/>
            <a:ext cx="504056" cy="1245148"/>
          </a:xfrm>
          <a:prstGeom prst="rightArrow">
            <a:avLst>
              <a:gd name="adj1" fmla="val 70159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테두리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border-radius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1375126"/>
            <a:ext cx="4724400" cy="12954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1375127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60" y="3391351"/>
            <a:ext cx="4724400" cy="165354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04" y="3391351"/>
            <a:ext cx="4176464" cy="216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995864" y="155477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995864" y="3750069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6821" y="5531444"/>
            <a:ext cx="630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border-radius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테두리가 둥근 사각형 또는 원을 만들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4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각각 적용할 수 있음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7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background-image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4572000" cy="2590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88840"/>
            <a:ext cx="572366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2044" y="4724400"/>
            <a:ext cx="6187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이전에는 이렇게 배경 이미지를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개씩만 적용할 수 있었음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그러나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부터는 여러 개의 배경 이미지 적용이 가능해짐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여러 개의 배경을 적용할 경우에는 왼쪽에 위치한 이미지가 앞으로 나오게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실행하면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이미지가 층을 이루어 출력됨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72" y="1772816"/>
            <a:ext cx="5256584" cy="237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1772816"/>
            <a:ext cx="5867479" cy="1332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7718" y="4724400"/>
            <a:ext cx="78165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 크기를 조절할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인터넷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익스플로러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이하에선 사용 불가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크기 단위를 적용하며 각각 너비와 높이를 의미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코드의 출력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높이에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쉼표를 사용해 크기 단위를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BackgroundFront.png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파일은 너비가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100%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로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53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background-repeat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675916"/>
            <a:ext cx="5040560" cy="1270385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675916"/>
            <a:ext cx="5544616" cy="2464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82859" y="4724400"/>
            <a:ext cx="7026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그림이 패턴을 이루어 여러 개 출력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이미지가 패턴을 이루게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repeat-y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방향으로 이미지가 반복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2932204"/>
            <a:ext cx="10267121" cy="99359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2"/>
                </a:solidFill>
                <a:cs typeface="+mj-cs"/>
              </a:rPr>
              <a:t>CSS3 </a:t>
            </a:r>
            <a:r>
              <a:rPr lang="ko-KR" altLang="en-US" sz="3600" b="1" dirty="0">
                <a:solidFill>
                  <a:schemeClr val="accent2"/>
                </a:solidFill>
                <a:cs typeface="+mj-cs"/>
              </a:rPr>
              <a:t>스타일 속성 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EE7ED06-594A-944A-AEE5-7173AA956952}"/>
              </a:ext>
            </a:extLst>
          </p:cNvPr>
          <p:cNvSpPr/>
          <p:nvPr/>
        </p:nvSpPr>
        <p:spPr>
          <a:xfrm>
            <a:off x="691375" y="3925796"/>
            <a:ext cx="8789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요소에 스타일을 적용하는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8874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background-attachment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4" y="1340768"/>
            <a:ext cx="4950837" cy="3846934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4"/>
          <a:stretch/>
        </p:blipFill>
        <p:spPr bwMode="auto">
          <a:xfrm>
            <a:off x="6168008" y="1340768"/>
            <a:ext cx="5112568" cy="1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6"/>
          <a:stretch/>
        </p:blipFill>
        <p:spPr bwMode="auto">
          <a:xfrm>
            <a:off x="6168008" y="3818156"/>
            <a:ext cx="5112568" cy="155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8494569" y="3006360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5490" y="5517232"/>
            <a:ext cx="9341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배경 이미지를 어떠한 방식으로 화면에 붙일 것인지를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기본 키워드는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화면 스크롤에 따라 배경 이미지가 함께 이동한다는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뜻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background-attachment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fixed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 시 스크롤을 내려도 배경 이미지는 고정됨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4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background-position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44824"/>
            <a:ext cx="4687456" cy="1778439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48" y="1844824"/>
            <a:ext cx="6275912" cy="284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02744" y="4869160"/>
            <a:ext cx="4586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background-position: X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축크기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개의 값을 입력하면 각각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축 위치를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3"/>
            <a:ext cx="3710940" cy="13563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780929"/>
            <a:ext cx="3710940" cy="2461260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70" y="1556792"/>
            <a:ext cx="3883954" cy="36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92187" y="5517232"/>
            <a:ext cx="560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font-size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크기를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참고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32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/ p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태그의 기본 크기는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16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font-size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36" y="1484784"/>
            <a:ext cx="4229100" cy="2667000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84784"/>
            <a:ext cx="5154056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69147" y="4293096"/>
            <a:ext cx="8853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폰트를 지정하는 스타일 속성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일반적으로 한 단어로 이루어진 폰트는 따옴표를 사용하지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반두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단어 이상으로 이루어지는 단어는 따옴표를 반드시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개발자의 컴퓨터에는 설치되어 있으나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웹 페이지를 사용할 사용자에겐 폰트가 설치되어 있지 않을 수 있음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이러한 문제를 예방하고자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여러 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다국어 웹 페이지의 경우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font-family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속성의 가장 마지막 폰트에는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Serif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명조체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), Sans-serif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고딕체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),</a:t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Mono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space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폰트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고정폭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글꼴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를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3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font-style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속성과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font-weight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620483"/>
            <a:ext cx="5615940" cy="1684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89987"/>
            <a:ext cx="5615940" cy="1066800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59" y="1644927"/>
            <a:ext cx="5328592" cy="249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88469" y="4509120"/>
            <a:ext cx="6009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font-style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font-weight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폰트의 기울기 또는 두께를 조정함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일반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400 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두꺼운 폰트의 두께는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700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line-height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1449520"/>
            <a:ext cx="5059620" cy="2377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0" y="3730712"/>
            <a:ext cx="5059620" cy="263349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449520"/>
            <a:ext cx="517167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31904" y="4149080"/>
            <a:ext cx="6575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속성은 글자의 높이를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형식을 가지는 태그를 수직 정렬할 수 있는 스타일 속성이 없음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대체 방안으로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line-height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글자를 감싸는 박스의 높이와 같은 크기인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70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픽셀을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적용하여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출력한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사례가 우측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상단의 사례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7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text-align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4" y="1737360"/>
            <a:ext cx="5085869" cy="3059791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737361"/>
            <a:ext cx="5504386" cy="305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9525" y="5013176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text-align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글자의 정렬과 관련된 속성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폰트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text-decoration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8" y="1628800"/>
            <a:ext cx="5204352" cy="2476859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37" y="1628800"/>
            <a:ext cx="5904656" cy="24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6016" y="4581128"/>
            <a:ext cx="87799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a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태그에 </a:t>
            </a:r>
            <a:r>
              <a:rPr lang="en-US" altLang="ko-KR" sz="1400" dirty="0" err="1"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사용하면 글자에 밑줄이 생기고 글자의 색상이 파란색으로 변경됨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하지만 일반적인 웹 페이지에서 링크에 밑줄이 없는 이유는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text-decoration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속성으로 밑줄을 제거했기 때문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해당 속성으로는 밑줄만 제거되며 색상은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color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사용해 별도로 적용해야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98388"/>
              </p:ext>
            </p:extLst>
          </p:nvPr>
        </p:nvGraphicFramePr>
        <p:xfrm>
          <a:off x="2103706" y="3536035"/>
          <a:ext cx="7984588" cy="18005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6767"/>
                <a:gridCol w="6007821"/>
              </a:tblGrid>
              <a:tr h="49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키워드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static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태그가 위에서 아래로 순서대로 배치됩니다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relative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초기 위치 상태에서 상하좌우로 위치를 이동합니다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absolute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절대 위치 좌표를 설정합니다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fixed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화면을 기준으로 절대 위치 좌표를 설정합니다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7937" y="2132856"/>
            <a:ext cx="71561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절대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요소의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좌표를 설정해 절대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요소를 입력한 순서를 통해 상대적으로 위치를 지정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상대 위치 좌표를 사용할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또는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키워드를 적용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“위에서 아래로”와 “왼쪽에서 오른쪽으로” 순서에 맞게 배치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 적용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static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키워드로 초기 위치가 지정된 상태에서 상하좌우로 이동 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1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position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89" y="1698689"/>
            <a:ext cx="3797803" cy="293916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698690"/>
            <a:ext cx="4641306" cy="32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2832" y="5085184"/>
            <a:ext cx="5346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빨간색 상자가 가장 아래에 있고 파란색 상자가 가장 위에 있게 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페이지의 뒤에 입력한 태그가 상위에 올라가게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 보기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장에서 공부할 내용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2934" y="5768787"/>
            <a:ext cx="363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스타일 속성을 사용한 기본적인 레이아웃 구성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41" y="1196752"/>
            <a:ext cx="8100515" cy="431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z-index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68" y="1340768"/>
            <a:ext cx="3366854" cy="3960594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40768"/>
            <a:ext cx="5514577" cy="396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9476" y="5530135"/>
            <a:ext cx="5513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객체 순서를 변경하고 싶을 때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z-index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속성에는 숫자를 적용하며 숫자가 클수록 앞에 위치하게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속성과 관련된 공식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6" y="1700807"/>
            <a:ext cx="3063240" cy="1760220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00808"/>
            <a:ext cx="3888432" cy="271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6135" y="4869160"/>
            <a:ext cx="9079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1) h1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개가 붙어 있음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(div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태그가 영역을 차지하지 않음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좌측 코드 실행 시의 문제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색상이 적용된 상자가 자신의 부모를 기준으로 위치를 잡지 않음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1)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height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사용해야 함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번 문제 해결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자손의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absolute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키워드를 적용하면 부모의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position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relative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54" y="1700807"/>
            <a:ext cx="3130576" cy="27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7999292" y="258788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793716" y="211286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4.8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overflow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57" y="1880828"/>
            <a:ext cx="2956560" cy="1478280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6" y="1880828"/>
            <a:ext cx="3529247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880828"/>
            <a:ext cx="3544910" cy="277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7630900" y="2799558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39729" y="4869160"/>
            <a:ext cx="7279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hidden: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보이지 않게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scroll: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영역을 벗어나는 부분을 스크롤로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만듬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만약 특정한 방향으로만 스크롤을 생성할 때는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overflow-x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속성과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overflow-y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88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 개요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1455442"/>
            <a:ext cx="4440096" cy="2304932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90" y="1455442"/>
            <a:ext cx="5335991" cy="293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40" y="4725144"/>
            <a:ext cx="2220048" cy="968245"/>
          </a:xfrm>
          <a:prstGeom prst="rect">
            <a:avLst/>
          </a:prstGeom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88807"/>
            <a:ext cx="4610745" cy="217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291938" y="2139856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188282" y="4741214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4312" y="2238576"/>
            <a:ext cx="2828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img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inline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태그이고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p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태그는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형식의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태그이므로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그림과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글자를 분리하여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0186" y="5213289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이미지가 글자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위에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부유하게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수평 정렬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1519094"/>
            <a:ext cx="2720340" cy="1897380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519094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4255919"/>
            <a:ext cx="2720340" cy="1897380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4255919"/>
            <a:ext cx="4120420" cy="211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183673" y="1999732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183673" y="4736557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20572" y="2313895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left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0571" y="5160425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float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속성에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right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키워드 적용한 결과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4.9  float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6" y="1524468"/>
            <a:ext cx="4254229" cy="2636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524468"/>
            <a:ext cx="4248472" cy="2314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" y="4362725"/>
            <a:ext cx="4254229" cy="1128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5" y="4077072"/>
            <a:ext cx="4254229" cy="25962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5360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79205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360" y="404664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9204" y="382217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(4)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49711"/>
            <a:ext cx="4860540" cy="2609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9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4.10  </a:t>
            </a:r>
            <a:r>
              <a:rPr lang="en-US" altLang="ko-KR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clear:both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사용한 레이아웃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float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속성을 사용한 레이아웃 구성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3417" y="1351722"/>
            <a:ext cx="4089734" cy="3949912"/>
            <a:chOff x="643417" y="1351722"/>
            <a:chExt cx="4089734" cy="39499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1351722"/>
              <a:ext cx="4089733" cy="11787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2502733"/>
              <a:ext cx="4089734" cy="111236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17" y="3602651"/>
              <a:ext cx="4089734" cy="169898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926296" y="1340768"/>
            <a:ext cx="4104178" cy="5240631"/>
            <a:chOff x="4948218" y="1340768"/>
            <a:chExt cx="4104178" cy="524063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1340768"/>
              <a:ext cx="4089733" cy="89653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663" y="2203890"/>
              <a:ext cx="4089733" cy="171005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218" y="3913941"/>
              <a:ext cx="4089733" cy="266745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63352" y="133980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61910" y="13517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(2)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4860978"/>
            <a:ext cx="2952328" cy="1720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6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text-shadow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403891"/>
            <a:ext cx="63722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708920"/>
            <a:ext cx="4625340" cy="2575560"/>
          </a:xfrm>
          <a:prstGeom prst="rect">
            <a:avLst/>
          </a:prstGeom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27" y="2708920"/>
            <a:ext cx="6147617" cy="25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태그에 그림자를 부여해주는 속성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9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509767"/>
            <a:ext cx="6181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2949505"/>
            <a:ext cx="4276599" cy="2649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5592925"/>
            <a:ext cx="4276601" cy="627047"/>
          </a:xfrm>
          <a:prstGeom prst="rect">
            <a:avLst/>
          </a:prstGeom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949505"/>
            <a:ext cx="6336704" cy="248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50920" y="5569495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박스에 그림자를 부여해주는 속성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그림자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box-shadow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593151"/>
            <a:ext cx="6336704" cy="367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3841" y="5445224"/>
            <a:ext cx="6404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CSS3 Generator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툴 사용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http://css3generator.com/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사용하면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box-shadow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text-shadow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속성을 쉽게 생성</a:t>
            </a:r>
          </a:p>
          <a:p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원하는 형태의 스타일을 정하고 생성된 코드를 복사해 스타일시트에 붙여 넣으면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6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스타일 속성을 공부할 때는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8" y="1556792"/>
            <a:ext cx="3829414" cy="296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21" y="1557373"/>
            <a:ext cx="4778488" cy="296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2969" y="5085184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좌측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Visual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Studio Code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의 자동 완성 기능</a:t>
            </a:r>
            <a:endParaRPr lang="en-US" altLang="ko-KR" sz="16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우측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: W3Schools(http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://w3schools.com/)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3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77" y="1268760"/>
            <a:ext cx="6261646" cy="384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1883" y="5733256"/>
            <a:ext cx="8068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http://www.colorzilla.com/gradient-editor/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접속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: Ultimate CSS Gradient Generator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왼쪽에서 원하는 형태의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그레이디언트를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생성하고 오른쪽에 생성된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CSS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코드를 복사하는 식으로 사용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선형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이외에 원형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그레이디언트도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쉽게 생성할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4.12 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그레이디언트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052736"/>
            <a:ext cx="5631180" cy="3467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44"/>
            <a:ext cx="5631180" cy="4259580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805264"/>
            <a:ext cx="4057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 rot="5400000">
            <a:off x="5866277" y="5074695"/>
            <a:ext cx="459446" cy="9361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벤더 </a:t>
            </a:r>
            <a:r>
              <a:rPr lang="ko-KR" altLang="en-US" sz="22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프리픽스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1052736"/>
            <a:ext cx="5135880" cy="3063240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293096"/>
            <a:ext cx="4514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2370" y="5733256"/>
            <a:ext cx="7547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벤더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프리픽스는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 웹 브라우저 공급 업체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마이크로소프트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모질라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애플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오페라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에서 제공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실험적인 기능이 필요할 때 주로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2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1628800"/>
            <a:ext cx="3360420" cy="134874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628800"/>
            <a:ext cx="681525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3035300"/>
            <a:ext cx="3352800" cy="121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7" y="4330147"/>
            <a:ext cx="3360420" cy="12573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84526"/>
              </p:ext>
            </p:extLst>
          </p:nvPr>
        </p:nvGraphicFramePr>
        <p:xfrm>
          <a:off x="5359018" y="4133030"/>
          <a:ext cx="5552916" cy="14544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76458"/>
                <a:gridCol w="2776458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%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백분율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em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배수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px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픽셀 단위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42869" y="1237711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좌측의 코드를 구현한 사례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23792" y="2076834"/>
            <a:ext cx="504056" cy="1480196"/>
          </a:xfrm>
          <a:prstGeom prst="rightArrow">
            <a:avLst>
              <a:gd name="adj1" fmla="val 7059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색상 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93" y="1784052"/>
            <a:ext cx="2727960" cy="1752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1988840"/>
            <a:ext cx="57816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11203"/>
              </p:ext>
            </p:extLst>
          </p:nvPr>
        </p:nvGraphicFramePr>
        <p:xfrm>
          <a:off x="2103706" y="3644900"/>
          <a:ext cx="7984588" cy="21075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#000000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HEX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코드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(red, green, blue)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rgba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(red, green, blue,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RGBA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hsl(hue, saturation, lightness)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hsla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(hue, saturation, lightness, alpha)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HSLA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색상 단위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 CSS3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URL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단위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0"/>
            <a:ext cx="5585460" cy="2499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768120"/>
            <a:ext cx="5585460" cy="1043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812060"/>
            <a:ext cx="5585460" cy="1729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2989" y="2364551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HTML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페이지 구성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2989" y="3658533"/>
            <a:ext cx="3632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background-image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URL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단위를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2989" y="5523041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나눔고딕" pitchFamily="50" charset="-127"/>
                <a:ea typeface="나눔고딕" pitchFamily="50" charset="-127"/>
              </a:rPr>
              <a:t>url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()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함수 내부에 경로를 입력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1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display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31" y="1628800"/>
            <a:ext cx="3611880" cy="129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28800"/>
            <a:ext cx="3861758" cy="129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1767" y="3068960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none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6944" y="3068959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속성에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block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키워드 적용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88908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0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77" y="165292"/>
            <a:ext cx="11200823" cy="3970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  </a:t>
            </a:r>
            <a:r>
              <a:rPr lang="ko-KR" altLang="en-US" sz="22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가시 속성 </a:t>
            </a:r>
            <a:r>
              <a:rPr lang="en-US" altLang="ko-KR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visibility </a:t>
            </a:r>
            <a:r>
              <a:rPr lang="ko-KR" altLang="en-US" sz="2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</a:t>
            </a:r>
            <a:endParaRPr lang="en-US" altLang="ko-KR" sz="22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28" y="1916766"/>
            <a:ext cx="2606040" cy="112776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071071"/>
            <a:ext cx="1981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7111" y="3195316"/>
            <a:ext cx="803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display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태그가 화면에서 제거되지만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visibility 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속성을 사용하면 화면에서 보이지 않게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됨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4183"/>
              </p:ext>
            </p:extLst>
          </p:nvPr>
        </p:nvGraphicFramePr>
        <p:xfrm>
          <a:off x="2103706" y="3644900"/>
          <a:ext cx="7984588" cy="1780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92294"/>
                <a:gridCol w="3992294"/>
              </a:tblGrid>
              <a:tr h="474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단위 형태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고딕" pitchFamily="50" charset="-127"/>
                          <a:ea typeface="나눔고딕" pitchFamily="50" charset="-127"/>
                        </a:rPr>
                        <a:t>설명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화면에서 보이지 않게 만듭니다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block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  <a:tr h="326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태그를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inline-block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형식으로 지정합니다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23976</TotalTime>
  <Words>1407</Words>
  <Application>Microsoft Office PowerPoint</Application>
  <PresentationFormat>와이드스크린</PresentationFormat>
  <Paragraphs>240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CSS3 스타일 속성 기본</vt:lpstr>
      <vt:lpstr>PowerPoint 프레젠테이션</vt:lpstr>
      <vt:lpstr>미리 보기 / 이 장에서 공부할 내용</vt:lpstr>
      <vt:lpstr>4.1  스타일 속성을 공부할 때는</vt:lpstr>
      <vt:lpstr>4.2  CSS3 단위 / 크기 단위</vt:lpstr>
      <vt:lpstr>4.2  CSS3 단위 / 색상 단위</vt:lpstr>
      <vt:lpstr>4.2  CSS3 단위 / URL 단위</vt:lpstr>
      <vt:lpstr>4.3  가시 속성 / display 속성</vt:lpstr>
      <vt:lpstr>4.3  가시 속성 / visibility 속성</vt:lpstr>
      <vt:lpstr>4.3  가시 속성 / opacity 속성</vt:lpstr>
      <vt:lpstr>4.4  박스 속성</vt:lpstr>
      <vt:lpstr>4.4  박스 속성 / width 속성과 height 속성</vt:lpstr>
      <vt:lpstr>4.4  박스 속성 / margin 속성과 padding 속성</vt:lpstr>
      <vt:lpstr>4.4  박스 속성 / box-sizing 속성</vt:lpstr>
      <vt:lpstr>4.5  테두리 속성 / border-width 속성과 border-style 속성</vt:lpstr>
      <vt:lpstr>4.5  테두리 속성 / border-radius 속성</vt:lpstr>
      <vt:lpstr>4.6  배경 속성 / background-image 속성</vt:lpstr>
      <vt:lpstr>4.6  배경 속성 / background-size 속성</vt:lpstr>
      <vt:lpstr>4.6  배경 속성 / background-repeat 속성</vt:lpstr>
      <vt:lpstr>4.6  배경 속성 / background-attachment 속성</vt:lpstr>
      <vt:lpstr>4.6  배경 속성 / background-position 속성</vt:lpstr>
      <vt:lpstr>4.7  폰트 속성 / font-size 속성</vt:lpstr>
      <vt:lpstr>4.7  폰트 속성 / font-size 속성</vt:lpstr>
      <vt:lpstr>4.7  폰트 속성 / font-style 속성과 font-weight 속성</vt:lpstr>
      <vt:lpstr>4.7  폰트 속성 / line-height 속성</vt:lpstr>
      <vt:lpstr>4.7  폰트 속성 / text-align 속성</vt:lpstr>
      <vt:lpstr>4.7  폰트 속성 / text-decoration 속성</vt:lpstr>
      <vt:lpstr>4.8  위치 속성 / position 속성</vt:lpstr>
      <vt:lpstr>4.8  위치 속성 / position 속성</vt:lpstr>
      <vt:lpstr>4.8  위치 속성 / z-index 속성</vt:lpstr>
      <vt:lpstr>4.8  위치 속성 / 위치 속성과 관련된 공식</vt:lpstr>
      <vt:lpstr>4.8  위치 속성 / overflow 속성</vt:lpstr>
      <vt:lpstr>4.9  float 속성 / float 속성 개요</vt:lpstr>
      <vt:lpstr>4.9  float 속성 / float 속성을 사용한 수평 정렬</vt:lpstr>
      <vt:lpstr>4.9  float 속성 / float 속성을 사용한 레이아웃 구성</vt:lpstr>
      <vt:lpstr>4.10  clear:both를 사용한 레이아웃 / float 속성을 사용한 레이아웃 구성</vt:lpstr>
      <vt:lpstr>4.11  그림자 속성 / text-shadow 속성</vt:lpstr>
      <vt:lpstr>4.11  그림자 속성 / box-shadow 속성</vt:lpstr>
      <vt:lpstr>4.11  그림자 속성 / box-shadow 속성</vt:lpstr>
      <vt:lpstr>4.12  그레이디언트</vt:lpstr>
      <vt:lpstr>4.12  그레이디언트</vt:lpstr>
      <vt:lpstr>4.13  벤더 프리픽스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akasha.park@outlook.kr</cp:lastModifiedBy>
  <cp:revision>1517</cp:revision>
  <dcterms:created xsi:type="dcterms:W3CDTF">2012-11-28T05:21:39Z</dcterms:created>
  <dcterms:modified xsi:type="dcterms:W3CDTF">2020-09-13T09:30:29Z</dcterms:modified>
</cp:coreProperties>
</file>